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Proxima Nova"/>
      <p:regular r:id="rId22"/>
      <p:bold r:id="rId23"/>
      <p:italic r:id="rId24"/>
      <p:boldItalic r:id="rId25"/>
    </p:embeddedFont>
    <p:embeddedFont>
      <p:font typeface="Poppins"/>
      <p:regular r:id="rId26"/>
      <p:bold r:id="rId27"/>
      <p:italic r:id="rId28"/>
      <p:boldItalic r:id="rId29"/>
    </p:embeddedFont>
    <p:embeddedFont>
      <p:font typeface="Comfortaa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83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D4F7E3-1901-4DF9-9DA0-D7A712F7FC18}">
  <a:tblStyle styleId="{89D4F7E3-1901-4DF9-9DA0-D7A712F7FC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83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ProximaNova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oppins-regular.fntdata"/><Relationship Id="rId25" Type="http://schemas.openxmlformats.org/officeDocument/2006/relationships/font" Target="fonts/ProximaNova-boldItalic.fntdata"/><Relationship Id="rId28" Type="http://schemas.openxmlformats.org/officeDocument/2006/relationships/font" Target="fonts/Poppins-italic.fntdata"/><Relationship Id="rId27" Type="http://schemas.openxmlformats.org/officeDocument/2006/relationships/font" Target="fonts/Poppi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omfortaa-bold.fntdata"/><Relationship Id="rId30" Type="http://schemas.openxmlformats.org/officeDocument/2006/relationships/font" Target="fonts/Comfortaa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4713486ce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4713486ce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4713486c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4713486c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2c77acee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d2c77acee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2c77acee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2c77acee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45a6e24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45a6e24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4713486ce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4713486ce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2c77aceef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2c77aceef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4713486c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4713486c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4713486ce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4713486ce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4713486ce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4713486ce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30000">
              <a:srgbClr val="9E9E9E">
                <a:alpha val="0"/>
              </a:srgbClr>
            </a:gs>
            <a:gs pos="100000">
              <a:srgbClr val="EAEFF1"/>
            </a:gs>
          </a:gsLst>
          <a:lin ang="8100019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2226" y="107950"/>
            <a:ext cx="1258926" cy="79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theguardian.com/environment/2020/jan/06/why-irish-data-centre-boom-complicating-climate-efforts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hyperlink" Target="https://doi.org/10.1016/B978-0-12-405932-0.00004-9" TargetMode="External"/><Relationship Id="rId10" Type="http://schemas.openxmlformats.org/officeDocument/2006/relationships/hyperlink" Target="https://doi.org/10.6028/NIST.SP.800-145" TargetMode="External"/><Relationship Id="rId13" Type="http://schemas.openxmlformats.org/officeDocument/2006/relationships/hyperlink" Target="https://en.wikipedia.org/w/index.php?title=Service-oriented_architecture&amp;oldid=1015876101" TargetMode="External"/><Relationship Id="rId12" Type="http://schemas.openxmlformats.org/officeDocument/2006/relationships/hyperlink" Target="https://doi.org/10.1016/B978-0-12-405932-0.00004-9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aws.amazon.com/wellarchitected/latest/framework/welcome.html" TargetMode="External"/><Relationship Id="rId4" Type="http://schemas.openxmlformats.org/officeDocument/2006/relationships/hyperlink" Target="https://docs.aws.amazon.com/wellarchitected/latest/framework/welcome.html" TargetMode="External"/><Relationship Id="rId9" Type="http://schemas.openxmlformats.org/officeDocument/2006/relationships/hyperlink" Target="https://doi.org/10.6028/NIST.SP.800-145" TargetMode="External"/><Relationship Id="rId14" Type="http://schemas.openxmlformats.org/officeDocument/2006/relationships/hyperlink" Target="https://en.wikipedia.org/w/index.php?title=Service-oriented_architecture&amp;oldid=1015876101" TargetMode="External"/><Relationship Id="rId5" Type="http://schemas.openxmlformats.org/officeDocument/2006/relationships/hyperlink" Target="https://cloudwars.co/cloud-wars-top-10-vendors-world/" TargetMode="External"/><Relationship Id="rId6" Type="http://schemas.openxmlformats.org/officeDocument/2006/relationships/hyperlink" Target="https://cloudwars.co/cloud-wars-top-10-vendors-world/" TargetMode="External"/><Relationship Id="rId7" Type="http://schemas.openxmlformats.org/officeDocument/2006/relationships/hyperlink" Target="https://www.ibm.com/cloud/learn/soa" TargetMode="External"/><Relationship Id="rId8" Type="http://schemas.openxmlformats.org/officeDocument/2006/relationships/hyperlink" Target="https://www.ibm.com/cloud/learn/soa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src.nist.gov/publications/detail/sp/800-145/final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hyperlink" Target="https://superadmins.com/azure-iaas-benefits/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hyperlink" Target="https://www.xenonstack.com/insights/service-oriented-architecture-vs-microservice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7.png"/><Relationship Id="rId10" Type="http://schemas.openxmlformats.org/officeDocument/2006/relationships/hyperlink" Target="https://www.google.com/about/datacenters/efficiency/" TargetMode="External"/><Relationship Id="rId9" Type="http://schemas.openxmlformats.org/officeDocument/2006/relationships/hyperlink" Target="https://www.digitalocean.com/community/tutorials/how-to-install-moodle-on-ubuntu-16-04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26.png"/><Relationship Id="rId8" Type="http://schemas.openxmlformats.org/officeDocument/2006/relationships/hyperlink" Target="https://aws.amazon.com/education/partner-solutions/?partner-solutions-cards.sort-by=item.additionalFields.partnerNameLower&amp;partner-solutions-cards.sort-order=asc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 amt="90000"/>
          </a:blip>
          <a:srcRect b="29035" l="0" r="0" t="9030"/>
          <a:stretch/>
        </p:blipFill>
        <p:spPr>
          <a:xfrm>
            <a:off x="311700" y="1234300"/>
            <a:ext cx="8520602" cy="352205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70600"/>
            <a:ext cx="8520600" cy="863700"/>
          </a:xfrm>
          <a:prstGeom prst="rect">
            <a:avLst/>
          </a:prstGeom>
          <a:solidFill>
            <a:srgbClr val="004C6C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Cloud Computing</a:t>
            </a:r>
            <a:r>
              <a:rPr b="1" lang="en" sz="44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4400">
                <a:solidFill>
                  <a:srgbClr val="FFFFFF"/>
                </a:solidFill>
                <a:highlight>
                  <a:srgbClr val="00A9B7"/>
                </a:highlight>
                <a:latin typeface="Poppins"/>
                <a:ea typeface="Poppins"/>
                <a:cs typeface="Poppins"/>
                <a:sym typeface="Poppins"/>
              </a:rPr>
              <a:t>Overview</a:t>
            </a:r>
            <a:endParaRPr b="1" sz="4400">
              <a:solidFill>
                <a:srgbClr val="FFFFFF"/>
              </a:solidFill>
              <a:highlight>
                <a:srgbClr val="00A9B7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61725" y="3724875"/>
            <a:ext cx="2229000" cy="738900"/>
          </a:xfrm>
          <a:prstGeom prst="rect">
            <a:avLst/>
          </a:prstGeom>
          <a:noFill/>
          <a:ln>
            <a:noFill/>
          </a:ln>
          <a:effectLst>
            <a:outerShdw blurRad="628650" rotWithShape="0" algn="bl">
              <a:srgbClr val="000000">
                <a:alpha val="8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Richard Herlihy</a:t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  <a:latin typeface="Comfortaa"/>
                <a:ea typeface="Comfortaa"/>
                <a:cs typeface="Comfortaa"/>
                <a:sym typeface="Comfortaa"/>
              </a:rPr>
              <a:t>D19125630</a:t>
            </a:r>
            <a:endParaRPr sz="1800">
              <a:solidFill>
                <a:srgbClr val="EFEFE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3576" y="2956979"/>
            <a:ext cx="2980449" cy="1877971"/>
          </a:xfrm>
          <a:prstGeom prst="rect">
            <a:avLst/>
          </a:prstGeom>
          <a:noFill/>
          <a:ln>
            <a:noFill/>
          </a:ln>
          <a:effectLst>
            <a:outerShdw blurRad="571500" rotWithShape="0" algn="bl">
              <a:srgbClr val="000000">
                <a:alpha val="9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235500" y="228600"/>
            <a:ext cx="5142900" cy="582600"/>
          </a:xfrm>
          <a:prstGeom prst="rect">
            <a:avLst/>
          </a:prstGeom>
          <a:solidFill>
            <a:srgbClr val="004C6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>
                <a:solidFill>
                  <a:srgbClr val="FFFFFF"/>
                </a:solidFill>
                <a:highlight>
                  <a:srgbClr val="00A9B7"/>
                </a:highlight>
                <a:latin typeface="Poppins"/>
                <a:ea typeface="Poppins"/>
                <a:cs typeface="Poppins"/>
                <a:sym typeface="Poppins"/>
              </a:rPr>
              <a:t>Cloud summary</a:t>
            </a:r>
            <a:r>
              <a:rPr b="1" lang="en" sz="23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and takeaways</a:t>
            </a:r>
            <a:endParaRPr b="1" sz="232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227968" y="911445"/>
            <a:ext cx="5142900" cy="39339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Strengths</a:t>
            </a:r>
            <a:br>
              <a:rPr b="1" lang="en" sz="2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07009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oxima Nova"/>
              <a:buChar char="✅"/>
            </a:pPr>
            <a:r>
              <a:rPr b="1"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Economical</a:t>
            </a:r>
            <a:r>
              <a:rPr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reduce costs, share resources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64008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oxima Nova"/>
              <a:buChar char="○"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 billing/pricing: expenses re-assessed year-on-year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64008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Char char="○"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Rapid &amp; changeable deployment. Minimal off-peak OpEx (e.g. summer).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64008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Char char="○"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Environmental benefits. (Reduced grey emissions from hardware).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64008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Char char="○"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Relatively risk-free, “trial-and-error approach”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07009" lvl="0" marL="27432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oxima Nova"/>
              <a:buChar char="✅"/>
            </a:pPr>
            <a:r>
              <a:rPr b="1"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Higher performance:</a:t>
            </a:r>
            <a:r>
              <a:rPr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near-unlimited capacity to meet peak/excess demand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07009" lvl="0" marL="27432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oxima Nova"/>
              <a:buChar char="✅"/>
            </a:pPr>
            <a:r>
              <a:rPr b="1"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Reduce complexity of detail</a:t>
            </a:r>
            <a:r>
              <a:rPr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of SysOps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Char char="○"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Full-service infrastructure or software.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Char char="○"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Reduced staffing overhead for PaaS/SaaS models: IT staff need less time to manage complex operations (i.e. physical hardware/VMs)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roxima Nova"/>
              <a:buChar char="○"/>
            </a:pP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Focus on dev + config of services/applications directly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07009" lvl="0" marL="27432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100"/>
              <a:buFont typeface="Proxima Nova"/>
              <a:buChar char="✅"/>
            </a:pPr>
            <a:r>
              <a:rPr b="1"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Best student experience: </a:t>
            </a:r>
            <a:r>
              <a:rPr lang="en" sz="1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continuous availability (limited downtime), reduced latency/better geographic availability off-campus; rendering for certain web apps &amp; services done on server rather than client (benefits students on weak clients).</a:t>
            </a:r>
            <a:endParaRPr sz="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5482284" y="911445"/>
            <a:ext cx="3579600" cy="3760500"/>
          </a:xfrm>
          <a:prstGeom prst="rect">
            <a:avLst/>
          </a:prstGeom>
          <a:solidFill>
            <a:srgbClr val="F1E5E5"/>
          </a:solidFill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Obstacles</a:t>
            </a:r>
            <a:endParaRPr b="1" sz="20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210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Char char="✖"/>
            </a:pPr>
            <a:r>
              <a:rPr lang="en" sz="1000">
                <a:solidFill>
                  <a:schemeClr val="dk1"/>
                </a:solidFill>
              </a:rPr>
              <a:t>Data centres may soon </a:t>
            </a:r>
            <a:r>
              <a:rPr b="1" lang="en" sz="10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consume 29%</a:t>
            </a:r>
            <a:r>
              <a:rPr b="1" lang="en" sz="1000">
                <a:solidFill>
                  <a:schemeClr val="dk1"/>
                </a:solidFill>
              </a:rPr>
              <a:t> of Ireland’s electricity output</a:t>
            </a:r>
            <a:endParaRPr b="1" sz="1000">
              <a:solidFill>
                <a:schemeClr val="dk1"/>
              </a:solidFill>
            </a:endParaRPr>
          </a:p>
          <a:p>
            <a:pPr indent="-292100" lvl="0" marL="27432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Proxima Nova"/>
              <a:buChar char="✖"/>
            </a:pPr>
            <a:r>
              <a:rPr lang="en" sz="1000">
                <a:solidFill>
                  <a:schemeClr val="dk1"/>
                </a:solidFill>
              </a:rPr>
              <a:t>Cloud has efficiency gains, but some load may be </a:t>
            </a:r>
            <a:r>
              <a:rPr b="1" lang="en" sz="1000">
                <a:solidFill>
                  <a:schemeClr val="dk1"/>
                </a:solidFill>
              </a:rPr>
              <a:t>more energy-efficient on thick clients / on-prem </a:t>
            </a:r>
            <a:r>
              <a:rPr lang="en" sz="1000">
                <a:solidFill>
                  <a:schemeClr val="dk1"/>
                </a:solidFill>
              </a:rPr>
              <a:t>(because of network transmission overhead).</a:t>
            </a:r>
            <a:endParaRPr sz="1000">
              <a:solidFill>
                <a:schemeClr val="dk1"/>
              </a:solidFill>
            </a:endParaRPr>
          </a:p>
          <a:p>
            <a:pPr indent="-292100" lvl="0" marL="27432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1000"/>
              <a:buChar char="✖"/>
            </a:pPr>
            <a:r>
              <a:rPr b="1" lang="en" sz="1000">
                <a:solidFill>
                  <a:schemeClr val="dk1"/>
                </a:solidFill>
              </a:rPr>
              <a:t>Delegation of security/privacy</a:t>
            </a:r>
            <a:r>
              <a:rPr lang="en" sz="1000">
                <a:solidFill>
                  <a:schemeClr val="dk1"/>
                </a:solidFill>
              </a:rPr>
              <a:t> to cloud provider (lack of transparency; potential for out-of-jurisdiction processing of </a:t>
            </a:r>
            <a:r>
              <a:rPr b="1" lang="en" sz="1000">
                <a:solidFill>
                  <a:schemeClr val="dk1"/>
                </a:solidFill>
              </a:rPr>
              <a:t>sensitive data</a:t>
            </a:r>
            <a:r>
              <a:rPr lang="en" sz="1000">
                <a:solidFill>
                  <a:schemeClr val="dk1"/>
                </a:solidFill>
              </a:rPr>
              <a:t>, e.g. student details).</a:t>
            </a:r>
            <a:endParaRPr sz="1000">
              <a:solidFill>
                <a:schemeClr val="dk1"/>
              </a:solidFill>
            </a:endParaRPr>
          </a:p>
          <a:p>
            <a:pPr indent="-292100" lvl="0" marL="27432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1000"/>
              <a:buChar char="✖"/>
            </a:pPr>
            <a:r>
              <a:rPr lang="en" sz="1000">
                <a:solidFill>
                  <a:schemeClr val="dk1"/>
                </a:solidFill>
              </a:rPr>
              <a:t>Increased </a:t>
            </a:r>
            <a:r>
              <a:rPr b="1" lang="en" sz="1000">
                <a:solidFill>
                  <a:schemeClr val="dk1"/>
                </a:solidFill>
              </a:rPr>
              <a:t>legal oversight needed:</a:t>
            </a:r>
            <a:r>
              <a:rPr lang="en" sz="1000">
                <a:solidFill>
                  <a:schemeClr val="dk1"/>
                </a:solidFill>
              </a:rPr>
              <a:t> data protection assessments; scrutiny of service provider policies.</a:t>
            </a:r>
            <a:endParaRPr sz="1000">
              <a:solidFill>
                <a:schemeClr val="dk1"/>
              </a:solidFill>
            </a:endParaRPr>
          </a:p>
          <a:p>
            <a:pPr indent="-292100" lvl="0" marL="27432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1000"/>
              <a:buChar char="✖"/>
            </a:pPr>
            <a:r>
              <a:rPr b="1" lang="en" sz="1000">
                <a:solidFill>
                  <a:schemeClr val="dk1"/>
                </a:solidFill>
              </a:rPr>
              <a:t>Vendor lock-in</a:t>
            </a:r>
            <a:r>
              <a:rPr lang="en" sz="1000">
                <a:solidFill>
                  <a:schemeClr val="dk1"/>
                </a:solidFill>
              </a:rPr>
              <a:t>. (Yearly billing changes; extra management/config to ensure IT systems not tightly coupled to provider).</a:t>
            </a:r>
            <a:endParaRPr sz="1000">
              <a:solidFill>
                <a:schemeClr val="dk1"/>
              </a:solidFill>
            </a:endParaRPr>
          </a:p>
          <a:p>
            <a:pPr indent="-292100" lvl="0" marL="27432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FF0000"/>
              </a:buClr>
              <a:buSzPts val="1000"/>
              <a:buChar char="✖"/>
            </a:pPr>
            <a:r>
              <a:rPr b="1" lang="en" sz="1000">
                <a:solidFill>
                  <a:schemeClr val="dk1"/>
                </a:solidFill>
              </a:rPr>
              <a:t>Internet connection needed </a:t>
            </a:r>
            <a:r>
              <a:rPr lang="en" sz="1000">
                <a:solidFill>
                  <a:schemeClr val="dk1"/>
                </a:solidFill>
              </a:rPr>
              <a:t>(even on-campus systems may entail external requests)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028" y="1074825"/>
            <a:ext cx="765075" cy="7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3525" y="1049495"/>
            <a:ext cx="544425" cy="5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235500" y="228600"/>
            <a:ext cx="2096100" cy="582600"/>
          </a:xfrm>
          <a:prstGeom prst="rect">
            <a:avLst/>
          </a:prstGeom>
          <a:solidFill>
            <a:srgbClr val="004C6C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1041900" y="980100"/>
            <a:ext cx="7060200" cy="3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Amazon Web Services. (2020). </a:t>
            </a:r>
            <a:r>
              <a:rPr i="1"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AWS Well-Architected Framework</a:t>
            </a: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https://docs.aws.amazon.com/wellarchitected/latest/framework/welcome.html</a:t>
            </a:r>
            <a:endParaRPr sz="1100" u="sng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79400" lvl="0" marL="279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Cloud Wars. (2021). </a:t>
            </a:r>
            <a:r>
              <a:rPr i="1"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Cloud Wars Top 10—Most Influential Cloud Vendors in the World</a:t>
            </a: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https://cloudwars.co/cloud-wars-top-10-vendors-world/</a:t>
            </a:r>
            <a:endParaRPr sz="1100" u="sng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79400" lvl="0" marL="279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IBM Cloud Education. (2021). </a:t>
            </a:r>
            <a:r>
              <a:rPr i="1"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SOA (Service-Oriented Architecture)</a:t>
            </a: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https://www.ibm.com/cloud/learn/soa</a:t>
            </a:r>
            <a:endParaRPr sz="1100" u="sng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79400" lvl="0" marL="279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Mell, P., &amp; Grance, T. (2011). </a:t>
            </a:r>
            <a:r>
              <a:rPr i="1"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NIST Definition of Cloud Computing</a:t>
            </a: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(NIST Special Publication (SP) 800-145). National Institute of Standards and Technology.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0"/>
              </a:rPr>
              <a:t>https://doi.org/10.6028/NIST.SP.800-145</a:t>
            </a:r>
            <a:endParaRPr sz="1100" u="sng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79400" lvl="0" marL="279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Rountree, D., &amp; Castrillo, I. (2014). Chapter 4—Cloud Service Models. In D. Rountree &amp; I. Castrillo (Eds.), </a:t>
            </a:r>
            <a:r>
              <a:rPr i="1"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Basics of Cloud Computing</a:t>
            </a: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(pp. 49–94). Syngress.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2"/>
              </a:rPr>
              <a:t>https://doi.org/10.1016/B978-0-12-405932-0.00004-9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79400" lvl="0" marL="279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Wikipedia. (2021). Service-oriented architecture. In </a:t>
            </a:r>
            <a:r>
              <a:rPr i="1"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Wikipedia</a:t>
            </a: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 Retrieved from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4"/>
              </a:rPr>
              <a:t>https://en.wikipedia.org/w/index.php?title=Service-oriented_architecture&amp;oldid=1015876101</a:t>
            </a:r>
            <a:endParaRPr sz="1100" u="sng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79400" lvl="0" marL="2794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811825" y="3721450"/>
            <a:ext cx="4297536" cy="973728"/>
          </a:xfrm>
          <a:prstGeom prst="cloud">
            <a:avLst/>
          </a:prstGeom>
          <a:solidFill>
            <a:schemeClr val="lt1"/>
          </a:solidFill>
          <a:ln>
            <a:noFill/>
          </a:ln>
          <a:effectLst>
            <a:outerShdw blurRad="414338" rotWithShape="0" algn="bl">
              <a:srgbClr val="999999">
                <a:alpha val="9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329" y="3945089"/>
            <a:ext cx="860454" cy="43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108" y="3945089"/>
            <a:ext cx="682627" cy="3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3860" y="3828484"/>
            <a:ext cx="101926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2625" y="224550"/>
            <a:ext cx="751775" cy="7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type="title"/>
          </p:nvPr>
        </p:nvSpPr>
        <p:spPr>
          <a:xfrm>
            <a:off x="235500" y="228600"/>
            <a:ext cx="3293700" cy="572700"/>
          </a:xfrm>
          <a:prstGeom prst="rect">
            <a:avLst/>
          </a:prstGeom>
          <a:solidFill>
            <a:srgbClr val="004C6C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What is </a:t>
            </a:r>
            <a:r>
              <a:rPr b="1" lang="en">
                <a:solidFill>
                  <a:srgbClr val="FFFFFF"/>
                </a:solidFill>
                <a:highlight>
                  <a:srgbClr val="00A9B7"/>
                </a:highlight>
                <a:latin typeface="Poppins"/>
                <a:ea typeface="Poppins"/>
                <a:cs typeface="Poppins"/>
                <a:sym typeface="Poppins"/>
              </a:rPr>
              <a:t>the cloud</a:t>
            </a: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892450" y="1167975"/>
            <a:ext cx="3077100" cy="37302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Use cases</a:t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004C6C"/>
                </a:solidFill>
                <a:latin typeface="Proxima Nova"/>
                <a:ea typeface="Proxima Nova"/>
                <a:cs typeface="Proxima Nova"/>
                <a:sym typeface="Proxima Nova"/>
              </a:rPr>
              <a:t>Hosting</a:t>
            </a:r>
            <a:r>
              <a:rPr lang="en"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Websites, virtual learning environments (Moodle/Blackboard)</a:t>
            </a:r>
            <a:endParaRPr sz="1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004C6C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</a:t>
            </a:r>
            <a:r>
              <a:rPr lang="en"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Big data analytics, machine learning</a:t>
            </a:r>
            <a:endParaRPr sz="1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004C6C"/>
                </a:solidFill>
                <a:latin typeface="Proxima Nova"/>
                <a:ea typeface="Proxima Nova"/>
                <a:cs typeface="Proxima Nova"/>
                <a:sym typeface="Proxima Nova"/>
              </a:rPr>
              <a:t>Storage &amp; backup</a:t>
            </a:r>
            <a:r>
              <a:rPr lang="en"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Images, videos, unstructured data, databases</a:t>
            </a:r>
            <a:endParaRPr sz="1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004C6C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Applications</a:t>
            </a:r>
            <a:r>
              <a:rPr lang="en"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Test &amp; build apps; provide on-demand software (web apps, thin clients)</a:t>
            </a:r>
            <a:endParaRPr sz="13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70" name="Google Shape;70;p14"/>
          <p:cNvCxnSpPr/>
          <p:nvPr/>
        </p:nvCxnSpPr>
        <p:spPr>
          <a:xfrm>
            <a:off x="6079675" y="1694025"/>
            <a:ext cx="2680500" cy="0"/>
          </a:xfrm>
          <a:prstGeom prst="straightConnector1">
            <a:avLst/>
          </a:prstGeom>
          <a:noFill/>
          <a:ln cap="flat" cmpd="sng" w="38100">
            <a:solidFill>
              <a:srgbClr val="004C6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4"/>
          <p:cNvSpPr txBox="1"/>
          <p:nvPr/>
        </p:nvSpPr>
        <p:spPr>
          <a:xfrm>
            <a:off x="235500" y="1167975"/>
            <a:ext cx="5418900" cy="3672900"/>
          </a:xfrm>
          <a:prstGeom prst="rect">
            <a:avLst/>
          </a:prstGeom>
          <a:noFill/>
          <a:ln cap="flat" cmpd="sng" w="38100">
            <a:solidFill>
              <a:srgbClr val="004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Computer services delivered over internet</a:t>
            </a:r>
            <a:endParaRPr b="1" sz="1800">
              <a:solidFill>
                <a:srgbClr val="004C6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9B7"/>
              </a:buClr>
              <a:buSzPts val="1300"/>
              <a:buFont typeface="Proxima Nova"/>
              <a:buChar char="￮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Decentralised / remote hosting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A9B7"/>
              </a:buClr>
              <a:buSzPts val="1300"/>
              <a:buFont typeface="Proxima Nova"/>
              <a:buChar char="￮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Service-oriented consumption (like utilities)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A9B7"/>
              </a:buClr>
              <a:buSzPts val="1300"/>
              <a:buFont typeface="Proxima Nova"/>
              <a:buChar char="￮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Both a disruptive innovation and an "IS outsourcing" option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A9B7"/>
              </a:buClr>
              <a:buSzPts val="1300"/>
              <a:buFont typeface="Proxima Nova"/>
              <a:buChar char="￮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CPU/GPU, RAM, storage, applications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A9B7"/>
              </a:buClr>
              <a:buSzPts val="1400"/>
              <a:buFont typeface="Proxima Nova"/>
              <a:buChar char="￮"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Usually situated @ highly-efficient data centres run by Microsoft, Amazon, Google, etc.</a:t>
            </a:r>
            <a:br>
              <a:rPr lang="en"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/>
        </p:nvSpPr>
        <p:spPr>
          <a:xfrm>
            <a:off x="185500" y="1419575"/>
            <a:ext cx="4876200" cy="461700"/>
          </a:xfrm>
          <a:prstGeom prst="rect">
            <a:avLst/>
          </a:prstGeom>
          <a:solidFill>
            <a:srgbClr val="00FFFF">
              <a:alpha val="206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Broadly: to host </a:t>
            </a:r>
            <a:r>
              <a:rPr b="1" i="1" lang="en" sz="1800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some </a:t>
            </a:r>
            <a:r>
              <a:rPr b="1" lang="en" sz="1800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b="1" i="1" lang="en" sz="1800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all </a:t>
            </a:r>
            <a:r>
              <a:rPr b="1" lang="en" sz="1800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IT services</a:t>
            </a:r>
            <a:endParaRPr/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235500" y="228600"/>
            <a:ext cx="3720300" cy="1034100"/>
          </a:xfrm>
          <a:prstGeom prst="rect">
            <a:avLst/>
          </a:prstGeom>
          <a:solidFill>
            <a:srgbClr val="004C6C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Why does TU Dublin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A9B7"/>
                </a:highlight>
                <a:latin typeface="Poppins"/>
                <a:ea typeface="Poppins"/>
                <a:cs typeface="Poppins"/>
                <a:sym typeface="Poppins"/>
              </a:rPr>
              <a:t>need cloud services</a:t>
            </a: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98950" y="2069925"/>
            <a:ext cx="4876200" cy="2646900"/>
          </a:xfrm>
          <a:prstGeom prst="rect">
            <a:avLst/>
          </a:prstGeom>
          <a:noFill/>
          <a:ln cap="flat" cmpd="sng" w="38100">
            <a:solidFill>
              <a:srgbClr val="004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Potential cost-savings</a:t>
            </a:r>
            <a:endParaRPr b="1" sz="1700">
              <a:solidFill>
                <a:srgbClr val="004C6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9B7"/>
              </a:buClr>
              <a:buSzPts val="1200"/>
              <a:buChar char="￮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Cloud providers have large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economy of scale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utility pricing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A9B7"/>
              </a:buClr>
              <a:buSzPts val="1200"/>
              <a:buChar char="￮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Currently: many TU Dublin services hosted “</a:t>
            </a: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on-premises</a:t>
            </a: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73152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A9B7"/>
              </a:buClr>
              <a:buSzPts val="1200"/>
              <a:buChar char="▹"/>
            </a:pPr>
            <a:r>
              <a:rPr i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Costly maintenance: </a:t>
            </a: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CapEx </a:t>
            </a: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frontloaded (multi-year investment). Most hardware capacity not fully utilised.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A9B7"/>
              </a:buClr>
              <a:buSzPts val="1200"/>
              <a:buChar char="￮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With cloud, switch to operational expense (</a:t>
            </a: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OpEx</a:t>
            </a: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A9B7"/>
              </a:buClr>
              <a:buSzPts val="1200"/>
              <a:buChar char="▹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Annual, monthly (or even hourly) </a:t>
            </a: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fees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A9B7"/>
              </a:buClr>
              <a:buSzPts val="1200"/>
              <a:buFont typeface="Proxima Nova"/>
              <a:buChar char="▹"/>
            </a:pPr>
            <a:r>
              <a:rPr b="1" lang="en" sz="12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Only pay for what you need</a:t>
            </a:r>
            <a:endParaRPr b="1" sz="1200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117" y="2131181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5352325" y="1415049"/>
            <a:ext cx="3720300" cy="4464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">
                <a:solidFill>
                  <a:srgbClr val="00A9B7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br>
              <a:rPr b="1"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Specifically</a:t>
            </a:r>
            <a:r>
              <a:rPr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to host a Virtual Learning Environment (VLE)</a:t>
            </a:r>
            <a:br>
              <a:rPr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00"/>
          </a:p>
        </p:txBody>
      </p:sp>
      <p:sp>
        <p:nvSpPr>
          <p:cNvPr id="81" name="Google Shape;81;p15"/>
          <p:cNvSpPr txBox="1"/>
          <p:nvPr/>
        </p:nvSpPr>
        <p:spPr>
          <a:xfrm>
            <a:off x="5315375" y="2043475"/>
            <a:ext cx="36462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Some services go hand-in-hand with cloud:</a:t>
            </a:r>
            <a:br>
              <a:rPr lang="en">
                <a:latin typeface="Proxima Nova"/>
                <a:ea typeface="Proxima Nova"/>
                <a:cs typeface="Proxima Nova"/>
                <a:sym typeface="Proxima Nova"/>
              </a:rPr>
            </a:b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IoT,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treaming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video retrieval, services</a:t>
            </a:r>
            <a:br>
              <a:rPr b="1" lang="en">
                <a:latin typeface="Proxima Nova"/>
                <a:ea typeface="Proxima Nova"/>
                <a:cs typeface="Proxima Nova"/>
                <a:sym typeface="Proxima Nova"/>
              </a:rPr>
            </a:br>
            <a:endParaRPr b="1"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C6C"/>
              </a:buClr>
              <a:buSzPts val="1200"/>
              <a:buFont typeface="Proxima Nova"/>
              <a:buChar char="￮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CCTV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￮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In-classroom lecture recording / on-demand streaming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￮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Linking university services via web APIs (HR, student recruitment, finance, assessment)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2064" y="2456296"/>
            <a:ext cx="677100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2775" y="2456296"/>
            <a:ext cx="677100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7420" y="2456296"/>
            <a:ext cx="677100" cy="67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5"/>
          <p:cNvCxnSpPr/>
          <p:nvPr/>
        </p:nvCxnSpPr>
        <p:spPr>
          <a:xfrm>
            <a:off x="5228075" y="1463725"/>
            <a:ext cx="0" cy="32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6" name="Google Shape;86;p15"/>
          <p:cNvCxnSpPr/>
          <p:nvPr/>
        </p:nvCxnSpPr>
        <p:spPr>
          <a:xfrm rot="10800000">
            <a:off x="275900" y="1959600"/>
            <a:ext cx="879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235500" y="228600"/>
            <a:ext cx="2920800" cy="623100"/>
          </a:xfrm>
          <a:prstGeom prst="rect">
            <a:avLst/>
          </a:prstGeom>
          <a:solidFill>
            <a:srgbClr val="004C6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Cloud </a:t>
            </a:r>
            <a:r>
              <a:rPr b="1" lang="en">
                <a:solidFill>
                  <a:srgbClr val="FFFFFF"/>
                </a:solidFill>
                <a:highlight>
                  <a:srgbClr val="00A9B7"/>
                </a:highlight>
                <a:latin typeface="Poppins"/>
                <a:ea typeface="Poppins"/>
                <a:cs typeface="Poppins"/>
                <a:sym typeface="Poppins"/>
              </a:rPr>
              <a:t>features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0" y="4835700"/>
            <a:ext cx="690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Partly adapted from </a:t>
            </a:r>
            <a:r>
              <a:rPr i="1" lang="en" sz="800" u="sng">
                <a:solidFill>
                  <a:schemeClr val="hlink"/>
                </a:solidFill>
                <a:hlinkClick r:id="rId3"/>
              </a:rPr>
              <a:t>NIST definition of cloud computing</a:t>
            </a:r>
            <a:r>
              <a:rPr i="1" lang="en" sz="800"/>
              <a:t>; measured service merged into self-service for brevity.</a:t>
            </a:r>
            <a:endParaRPr i="1" sz="800"/>
          </a:p>
        </p:txBody>
      </p:sp>
      <p:sp>
        <p:nvSpPr>
          <p:cNvPr id="93" name="Google Shape;93;p16"/>
          <p:cNvSpPr/>
          <p:nvPr/>
        </p:nvSpPr>
        <p:spPr>
          <a:xfrm>
            <a:off x="180000" y="1103963"/>
            <a:ext cx="4195200" cy="1736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00A9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4C6C"/>
                </a:solidFill>
                <a:latin typeface="Proxima Nova"/>
                <a:ea typeface="Proxima Nova"/>
                <a:cs typeface="Proxima Nova"/>
                <a:sym typeface="Proxima Nova"/>
              </a:rPr>
              <a:t>#1 On-demand, self-service</a:t>
            </a:r>
            <a:br>
              <a:rPr b="1" lang="en" sz="1700">
                <a:solidFill>
                  <a:srgbClr val="004C6C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1" sz="1700">
              <a:solidFill>
                <a:srgbClr val="004C6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C6C"/>
              </a:buClr>
              <a:buSzPts val="1200"/>
              <a:buFont typeface="Proxima Nova"/>
              <a:buChar char="￮"/>
            </a:pP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Pay as you go model</a:t>
            </a: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&amp; </a:t>
            </a: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measured service</a:t>
            </a: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/billing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27432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4C6C"/>
              </a:buClr>
              <a:buSzPts val="1200"/>
              <a:buFont typeface="Proxima Nova"/>
              <a:buChar char="￮"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Automatic/unilateral </a:t>
            </a: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provisioning </a:t>
            </a: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of extra virtualised resources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4680477" y="1086475"/>
            <a:ext cx="4195200" cy="1736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00A9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C6C"/>
                </a:solidFill>
                <a:latin typeface="Proxima Nova"/>
                <a:ea typeface="Proxima Nova"/>
                <a:cs typeface="Proxima Nova"/>
                <a:sym typeface="Proxima Nova"/>
              </a:rPr>
              <a:t>#2 Resource pooling</a:t>
            </a:r>
            <a:endParaRPr b="1" sz="1800">
              <a:solidFill>
                <a:srgbClr val="004C6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04C6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C6C"/>
              </a:buClr>
              <a:buSzPts val="1100"/>
              <a:buFont typeface="Proxima Nova"/>
              <a:buChar char="￮"/>
            </a:pPr>
            <a:r>
              <a:rPr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Physical resources </a:t>
            </a:r>
            <a:r>
              <a:rPr b="1"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pooled dynamically and subdivided</a:t>
            </a:r>
            <a:r>
              <a:rPr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; user not concerned w/ actual machines/location. Greatly reduced overhead.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27432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4C6C"/>
              </a:buClr>
              <a:buSzPts val="1100"/>
              <a:buFont typeface="Proxima Nova"/>
              <a:buChar char="￮"/>
            </a:pPr>
            <a:r>
              <a:rPr b="1"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Near-infinite scalability </a:t>
            </a:r>
            <a:r>
              <a:rPr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(e.g. for future expansion)</a:t>
            </a:r>
            <a:endParaRPr sz="1200"/>
          </a:p>
        </p:txBody>
      </p:sp>
      <p:sp>
        <p:nvSpPr>
          <p:cNvPr id="95" name="Google Shape;95;p16"/>
          <p:cNvSpPr/>
          <p:nvPr/>
        </p:nvSpPr>
        <p:spPr>
          <a:xfrm>
            <a:off x="235500" y="3092925"/>
            <a:ext cx="4195200" cy="1736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00A9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004C6C"/>
                </a:solidFill>
                <a:latin typeface="Proxima Nova"/>
                <a:ea typeface="Proxima Nova"/>
                <a:cs typeface="Proxima Nova"/>
                <a:sym typeface="Proxima Nova"/>
              </a:rPr>
              <a:t>#3 Rapid elasticity</a:t>
            </a:r>
            <a:endParaRPr b="1" sz="1900">
              <a:solidFill>
                <a:srgbClr val="004C6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C6C"/>
              </a:buClr>
              <a:buSzPts val="1200"/>
              <a:buFont typeface="Proxima Nova"/>
              <a:buChar char="￮"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Quickly </a:t>
            </a: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acquire + release</a:t>
            </a: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resources as needed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27432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4C6C"/>
              </a:buClr>
              <a:buSzPts val="1200"/>
              <a:buFont typeface="Proxima Nova"/>
              <a:buChar char="￮"/>
            </a:pP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Near-unlimited </a:t>
            </a: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resources to meet peak demand (or to reduce during off-peak)</a:t>
            </a:r>
            <a:endParaRPr sz="1300"/>
          </a:p>
        </p:txBody>
      </p:sp>
      <p:sp>
        <p:nvSpPr>
          <p:cNvPr id="96" name="Google Shape;96;p16"/>
          <p:cNvSpPr/>
          <p:nvPr/>
        </p:nvSpPr>
        <p:spPr>
          <a:xfrm>
            <a:off x="4680477" y="3092925"/>
            <a:ext cx="4195200" cy="17367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00A9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4C6C"/>
                </a:solidFill>
                <a:latin typeface="Proxima Nova"/>
                <a:ea typeface="Proxima Nova"/>
                <a:cs typeface="Proxima Nova"/>
                <a:sym typeface="Proxima Nova"/>
              </a:rPr>
              <a:t>#4 </a:t>
            </a:r>
            <a:r>
              <a:rPr b="1" lang="en" sz="1300">
                <a:solidFill>
                  <a:srgbClr val="004C6C"/>
                </a:solidFill>
                <a:latin typeface="Proxima Nova"/>
                <a:ea typeface="Proxima Nova"/>
                <a:cs typeface="Proxima Nova"/>
                <a:sym typeface="Proxima Nova"/>
              </a:rPr>
              <a:t>Resiliency, redundancy, distribution</a:t>
            </a:r>
            <a:endParaRPr b="1" sz="1300">
              <a:solidFill>
                <a:srgbClr val="004C6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29845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4C6C"/>
              </a:buClr>
              <a:buSzPts val="1100"/>
              <a:buFont typeface="Proxima Nova"/>
              <a:buChar char="￮"/>
            </a:pPr>
            <a:r>
              <a:rPr b="1"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Highly fault-tolerant / highly available</a:t>
            </a:r>
            <a:endParaRPr b="1"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27432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4C6C"/>
              </a:buClr>
              <a:buSzPts val="1100"/>
              <a:buFont typeface="Proxima Nova"/>
              <a:buChar char="￮"/>
            </a:pPr>
            <a:r>
              <a:rPr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Access anywhere on any device. Data centres/regions provide reliability regardless of geographic location</a:t>
            </a:r>
            <a:endParaRPr sz="1200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175" y="1175400"/>
            <a:ext cx="460400" cy="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7100" y="3175688"/>
            <a:ext cx="460400" cy="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5200" y="3170313"/>
            <a:ext cx="471125" cy="4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25200" y="1170025"/>
            <a:ext cx="471125" cy="4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/>
          <p:nvPr/>
        </p:nvSpPr>
        <p:spPr>
          <a:xfrm>
            <a:off x="7597525" y="182400"/>
            <a:ext cx="1367100" cy="71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>
            <p:ph type="title"/>
          </p:nvPr>
        </p:nvSpPr>
        <p:spPr>
          <a:xfrm>
            <a:off x="235500" y="228600"/>
            <a:ext cx="3720300" cy="562500"/>
          </a:xfrm>
          <a:prstGeom prst="rect">
            <a:avLst/>
          </a:prstGeom>
          <a:solidFill>
            <a:srgbClr val="004C6C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A9B7"/>
                </a:highlight>
                <a:latin typeface="Poppins"/>
                <a:ea typeface="Poppins"/>
                <a:cs typeface="Poppins"/>
                <a:sym typeface="Poppins"/>
              </a:rPr>
              <a:t>Deployment</a:t>
            </a: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models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235500" y="895175"/>
            <a:ext cx="3344400" cy="2011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On-prem (non-cloud)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9B7"/>
              </a:buClr>
              <a:buSzPts val="1000"/>
              <a:buFont typeface="Proxima Nova"/>
              <a:buChar char="￮"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TU Dublin buys + maintains physical hardware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27432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A9B7"/>
              </a:buClr>
              <a:buSzPts val="1000"/>
              <a:buChar char="￮"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Hardware dedicated to specific services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27432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74E13"/>
              </a:buClr>
              <a:buSzPts val="1000"/>
              <a:buFont typeface="Proxima Nova"/>
              <a:buChar char="✔"/>
            </a:pPr>
            <a:r>
              <a:rPr b="1" lang="en" sz="1000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Maximum security/privacy</a:t>
            </a:r>
            <a:endParaRPr b="1" sz="1000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27432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990000"/>
              </a:buClr>
              <a:buSzPts val="1000"/>
              <a:buChar char="✖"/>
            </a:pPr>
            <a:r>
              <a:rPr b="1" lang="en" sz="1000">
                <a:solidFill>
                  <a:srgbClr val="990000"/>
                </a:solidFill>
                <a:latin typeface="Proxima Nova"/>
                <a:ea typeface="Proxima Nova"/>
                <a:cs typeface="Proxima Nova"/>
                <a:sym typeface="Proxima Nova"/>
              </a:rPr>
              <a:t>Significant CapEx</a:t>
            </a:r>
            <a:r>
              <a:rPr lang="en" sz="1000">
                <a:solidFill>
                  <a:srgbClr val="990000"/>
                </a:solidFill>
                <a:latin typeface="Proxima Nova"/>
                <a:ea typeface="Proxima Nova"/>
                <a:cs typeface="Proxima Nova"/>
                <a:sym typeface="Proxima Nova"/>
              </a:rPr>
              <a:t> (up-front costs)</a:t>
            </a:r>
            <a:endParaRPr sz="1000">
              <a:solidFill>
                <a:srgbClr val="99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00659" lvl="1" marL="36576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990000"/>
              </a:buClr>
              <a:buSzPts val="1000"/>
              <a:buFont typeface="Proxima Nova"/>
              <a:buChar char="▹"/>
            </a:pPr>
            <a:r>
              <a:rPr lang="en" sz="1000">
                <a:solidFill>
                  <a:srgbClr val="990000"/>
                </a:solidFill>
                <a:latin typeface="Proxima Nova"/>
                <a:ea typeface="Proxima Nova"/>
                <a:cs typeface="Proxima Nova"/>
                <a:sym typeface="Proxima Nova"/>
              </a:rPr>
              <a:t>Difficult to anticipate future demand/capacity</a:t>
            </a:r>
            <a:endParaRPr sz="1000">
              <a:solidFill>
                <a:srgbClr val="99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00659" lvl="1" marL="36576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990000"/>
              </a:buClr>
              <a:buSzPts val="1000"/>
              <a:buFont typeface="Proxima Nova"/>
              <a:buChar char="▹"/>
            </a:pPr>
            <a:r>
              <a:rPr lang="en" sz="1000">
                <a:solidFill>
                  <a:srgbClr val="990000"/>
                </a:solidFill>
                <a:latin typeface="Proxima Nova"/>
                <a:ea typeface="Proxima Nova"/>
                <a:cs typeface="Proxima Nova"/>
                <a:sym typeface="Proxima Nova"/>
              </a:rPr>
              <a:t>Limited resource pooling</a:t>
            </a:r>
            <a:endParaRPr sz="1000">
              <a:solidFill>
                <a:srgbClr val="99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3751275" y="65075"/>
            <a:ext cx="5291136" cy="2661336"/>
          </a:xfrm>
          <a:prstGeom prst="cloud">
            <a:avLst/>
          </a:prstGeom>
          <a:solidFill>
            <a:srgbClr val="00FFFF">
              <a:alpha val="4470"/>
            </a:srgbClr>
          </a:solidFill>
          <a:ln cap="flat" cmpd="sng" w="38100">
            <a:solidFill>
              <a:srgbClr val="004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Private cloud</a:t>
            </a:r>
            <a:endParaRPr b="1" sz="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431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9B7"/>
              </a:buClr>
              <a:buSzPts val="900"/>
              <a:buFont typeface="Proxima Nova"/>
              <a:buChar char="￮"/>
            </a:pP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TU Dublin buys + maintains physical hardware*</a:t>
            </a:r>
            <a:endParaRPr sz="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4310" lvl="0" marL="9144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A9B7"/>
              </a:buClr>
              <a:buSzPts val="900"/>
              <a:buChar char="￮"/>
            </a:pP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Utilises </a:t>
            </a:r>
            <a:r>
              <a:rPr b="1"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virtualisation </a:t>
            </a: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and </a:t>
            </a:r>
            <a:r>
              <a:rPr b="1"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distributed computing/storage</a:t>
            </a:r>
            <a:endParaRPr b="1" sz="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4310" lvl="0" marL="9144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A9B7"/>
              </a:buClr>
              <a:buSzPts val="900"/>
              <a:buFont typeface="Proxima Nova"/>
              <a:buChar char="￮"/>
            </a:pP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University retains </a:t>
            </a:r>
            <a:r>
              <a:rPr b="1"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maximum security/privacy oversight</a:t>
            </a:r>
            <a:endParaRPr b="1" sz="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4310" lvl="0" marL="9144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74E13"/>
              </a:buClr>
              <a:buSzPts val="900"/>
              <a:buFont typeface="Proxima Nova"/>
              <a:buChar char="✔"/>
            </a:pPr>
            <a:r>
              <a:rPr b="1" lang="en" sz="900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Lower CapEx</a:t>
            </a:r>
            <a:r>
              <a:rPr lang="en" sz="900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 than on-prem</a:t>
            </a:r>
            <a:endParaRPr sz="900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1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74E13"/>
              </a:buClr>
              <a:buSzPts val="900"/>
              <a:buFont typeface="Proxima Nova"/>
              <a:buChar char="▹"/>
            </a:pPr>
            <a:r>
              <a:rPr lang="en" sz="900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Improved resource pooling</a:t>
            </a:r>
            <a:endParaRPr sz="900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1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274E13"/>
              </a:buClr>
              <a:buSzPts val="900"/>
              <a:buFont typeface="Proxima Nova"/>
              <a:buChar char="▹"/>
            </a:pPr>
            <a:r>
              <a:rPr lang="en" sz="900">
                <a:solidFill>
                  <a:srgbClr val="274E13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Services better-distributed across campuses</a:t>
            </a:r>
            <a:endParaRPr sz="900">
              <a:solidFill>
                <a:srgbClr val="274E1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1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📛"/>
            </a:pP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Potentially more overhead/maintenance</a:t>
            </a:r>
            <a:endParaRPr sz="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9" name="Google Shape;109;p17"/>
          <p:cNvSpPr/>
          <p:nvPr/>
        </p:nvSpPr>
        <p:spPr>
          <a:xfrm>
            <a:off x="3898925" y="2371050"/>
            <a:ext cx="5143500" cy="2661336"/>
          </a:xfrm>
          <a:prstGeom prst="cloud">
            <a:avLst/>
          </a:prstGeom>
          <a:solidFill>
            <a:srgbClr val="004C6C"/>
          </a:solidFill>
          <a:ln>
            <a:noFill/>
          </a:ln>
          <a:effectLst>
            <a:outerShdw blurRad="400050" rotWithShape="0" algn="bl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Public cloud</a:t>
            </a:r>
            <a:endParaRPr b="1" sz="900">
              <a:solidFill>
                <a:srgbClr val="004C6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4310" lvl="0" marL="914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￮"/>
            </a:pPr>
            <a:r>
              <a:rPr lang="en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Services reside on </a:t>
            </a:r>
            <a:r>
              <a:rPr b="1" lang="en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industry cloud provider</a:t>
            </a:r>
            <a:r>
              <a:rPr lang="en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(AWS, MS, etc.)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4310" lvl="0" marL="9144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￮"/>
            </a:pPr>
            <a:r>
              <a:rPr b="1" lang="en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Multi-tenancy model.</a:t>
            </a:r>
            <a:r>
              <a:rPr lang="en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(Customers share physical hardware via sandboxed virtual environments)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4310" lvl="0" marL="9144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roxima Nova"/>
              <a:buChar char="￮"/>
            </a:pPr>
            <a:r>
              <a:rPr b="1" lang="en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Flexibility </a:t>
            </a:r>
            <a:r>
              <a:rPr lang="en"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 accommodate IaaS, PaaS, or SaaS as needed</a:t>
            </a:r>
            <a:endParaRPr sz="9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4310" lvl="0" marL="9144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79E679"/>
              </a:buClr>
              <a:buSzPts val="900"/>
              <a:buFont typeface="Proxima Nova"/>
              <a:buChar char="✓"/>
            </a:pPr>
            <a:r>
              <a:rPr b="1" lang="en" sz="900">
                <a:solidFill>
                  <a:srgbClr val="79E679"/>
                </a:solidFill>
                <a:latin typeface="Proxima Nova"/>
                <a:ea typeface="Proxima Nova"/>
                <a:cs typeface="Proxima Nova"/>
                <a:sym typeface="Proxima Nova"/>
              </a:rPr>
              <a:t>Maximum availability, elasticity and resource pooling</a:t>
            </a:r>
            <a:r>
              <a:rPr lang="en" sz="900">
                <a:solidFill>
                  <a:srgbClr val="79E679"/>
                </a:solidFill>
                <a:latin typeface="Proxima Nova"/>
                <a:ea typeface="Proxima Nova"/>
                <a:cs typeface="Proxima Nova"/>
                <a:sym typeface="Proxima Nova"/>
              </a:rPr>
              <a:t>. Extensibility of load balancers, compute, storage, etc.</a:t>
            </a:r>
            <a:endParaRPr sz="900">
              <a:solidFill>
                <a:srgbClr val="79E67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4310" lvl="0" marL="9144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79E679"/>
              </a:buClr>
              <a:buSzPts val="900"/>
              <a:buFont typeface="Proxima Nova"/>
              <a:buChar char="✓"/>
            </a:pPr>
            <a:r>
              <a:rPr lang="en" sz="900">
                <a:solidFill>
                  <a:srgbClr val="79E679"/>
                </a:solidFill>
                <a:latin typeface="Proxima Nova"/>
                <a:ea typeface="Proxima Nova"/>
                <a:cs typeface="Proxima Nova"/>
                <a:sym typeface="Proxima Nova"/>
              </a:rPr>
              <a:t>Minimised overhead/maintenance: </a:t>
            </a:r>
            <a:r>
              <a:rPr b="1" lang="en" sz="900">
                <a:solidFill>
                  <a:srgbClr val="79E679"/>
                </a:solidFill>
                <a:latin typeface="Proxima Nova"/>
                <a:ea typeface="Proxima Nova"/>
                <a:cs typeface="Proxima Nova"/>
                <a:sym typeface="Proxima Nova"/>
              </a:rPr>
              <a:t>Zero CapEx</a:t>
            </a:r>
            <a:endParaRPr b="1" sz="900">
              <a:solidFill>
                <a:srgbClr val="79E67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94309" lvl="0" marL="54864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4949"/>
              </a:buClr>
              <a:buSzPts val="900"/>
              <a:buFont typeface="Proxima Nova"/>
              <a:buChar char="✖"/>
            </a:pPr>
            <a:r>
              <a:rPr b="1" lang="en" sz="900">
                <a:solidFill>
                  <a:srgbClr val="FF4949"/>
                </a:solidFill>
                <a:latin typeface="Proxima Nova"/>
                <a:ea typeface="Proxima Nova"/>
                <a:cs typeface="Proxima Nova"/>
                <a:sym typeface="Proxima Nova"/>
              </a:rPr>
              <a:t>Security &amp; privacy</a:t>
            </a:r>
            <a:r>
              <a:rPr lang="en" sz="900">
                <a:solidFill>
                  <a:srgbClr val="FF4949"/>
                </a:solidFill>
                <a:latin typeface="Proxima Nova"/>
                <a:ea typeface="Proxima Nova"/>
                <a:cs typeface="Proxima Nova"/>
                <a:sym typeface="Proxima Nova"/>
              </a:rPr>
              <a:t> a major concern</a:t>
            </a:r>
            <a:endParaRPr sz="900">
              <a:solidFill>
                <a:srgbClr val="FF494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0" name="Google Shape;110;p17"/>
          <p:cNvSpPr/>
          <p:nvPr/>
        </p:nvSpPr>
        <p:spPr>
          <a:xfrm>
            <a:off x="4652300" y="2775804"/>
            <a:ext cx="1443600" cy="389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Public cloud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235500" y="3017100"/>
            <a:ext cx="3344400" cy="1855200"/>
          </a:xfrm>
          <a:prstGeom prst="rect">
            <a:avLst/>
          </a:prstGeom>
          <a:solidFill>
            <a:srgbClr val="CCCCCC"/>
          </a:solidFill>
          <a:ln cap="flat" cmpd="sng" w="38100">
            <a:solidFill>
              <a:srgbClr val="004C6C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highlight>
                  <a:srgbClr val="004C6C"/>
                </a:highlight>
                <a:latin typeface="Poppins"/>
                <a:ea typeface="Poppins"/>
                <a:cs typeface="Poppins"/>
                <a:sym typeface="Poppins"/>
              </a:rPr>
              <a:t>Other models</a:t>
            </a:r>
            <a:endParaRPr b="1" sz="800">
              <a:solidFill>
                <a:schemeClr val="lt1"/>
              </a:solidFill>
              <a:highlight>
                <a:srgbClr val="004C6C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Community</a:t>
            </a:r>
            <a:endParaRPr b="1" sz="7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￮"/>
            </a:pP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TU Dublin shares private cloud with</a:t>
            </a:r>
            <a:r>
              <a:rPr b="1"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1 or more organisations</a:t>
            </a:r>
            <a:r>
              <a:rPr lang="en"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(e.g. other Irish universities)</a:t>
            </a:r>
            <a:endParaRPr sz="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Hybrid</a:t>
            </a:r>
            <a:endParaRPr b="1" sz="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365760" rtl="0" algn="l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ts val="1000"/>
              <a:buChar char="￮"/>
            </a:pPr>
            <a:r>
              <a:rPr b="1"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Integrated mixture</a:t>
            </a: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on-prem, private, public, or community cloud</a:t>
            </a:r>
            <a:endParaRPr sz="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158825" y="4835700"/>
            <a:ext cx="526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*</a:t>
            </a:r>
            <a:r>
              <a:rPr lang="en" sz="800"/>
              <a:t>Physical infrastructure for private cloud deployment can also be provided by a local 3rd-party host/partner.</a:t>
            </a:r>
            <a:endParaRPr sz="800"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427" y="2967625"/>
            <a:ext cx="777100" cy="7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3919" y="412675"/>
            <a:ext cx="777100" cy="7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8350" y="1031776"/>
            <a:ext cx="3078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8357" y="3324877"/>
            <a:ext cx="3078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8172" y="3992647"/>
            <a:ext cx="328175" cy="3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235500" y="228600"/>
            <a:ext cx="2466300" cy="588300"/>
          </a:xfrm>
          <a:prstGeom prst="rect">
            <a:avLst/>
          </a:prstGeom>
          <a:solidFill>
            <a:srgbClr val="004C6C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A9B7"/>
                </a:highlight>
                <a:latin typeface="Poppins"/>
                <a:ea typeface="Poppins"/>
                <a:cs typeface="Poppins"/>
                <a:sym typeface="Poppins"/>
              </a:rPr>
              <a:t>Service</a:t>
            </a: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types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525" y="2886750"/>
            <a:ext cx="3755351" cy="208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5105400" y="4867500"/>
            <a:ext cx="4817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aleway"/>
                <a:ea typeface="Raleway"/>
                <a:cs typeface="Raleway"/>
                <a:sym typeface="Raleway"/>
              </a:rPr>
              <a:t>Source: </a:t>
            </a:r>
            <a:r>
              <a:rPr lang="en" sz="7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Super Admins</a:t>
            </a:r>
            <a:r>
              <a:rPr lang="en" sz="700">
                <a:latin typeface="Raleway"/>
                <a:ea typeface="Raleway"/>
                <a:cs typeface="Raleway"/>
                <a:sym typeface="Raleway"/>
              </a:rPr>
              <a:t> / Microsoft</a:t>
            </a:r>
            <a:endParaRPr sz="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159300" y="3292500"/>
            <a:ext cx="4646100" cy="1411800"/>
          </a:xfrm>
          <a:prstGeom prst="rect">
            <a:avLst/>
          </a:prstGeom>
          <a:noFill/>
          <a:ln cap="flat" cmpd="sng" w="38100">
            <a:solidFill>
              <a:srgbClr val="004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4C6C"/>
                </a:solidFill>
                <a:highlight>
                  <a:srgbClr val="00FF00"/>
                </a:highlight>
                <a:latin typeface="Poppins"/>
                <a:ea typeface="Poppins"/>
                <a:cs typeface="Poppins"/>
                <a:sym typeface="Poppins"/>
              </a:rPr>
              <a:t>Software-as-a-Service</a:t>
            </a:r>
            <a:r>
              <a:rPr b="1" lang="en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b="1" lang="en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SaaS</a:t>
            </a:r>
            <a:r>
              <a:rPr b="1" lang="en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b="1"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9B7"/>
              </a:buClr>
              <a:buSzPts val="900"/>
              <a:buChar char="●"/>
            </a:pPr>
            <a:r>
              <a:rPr b="1" lang="en" sz="900">
                <a:latin typeface="Proxima Nova"/>
                <a:ea typeface="Proxima Nova"/>
                <a:cs typeface="Proxima Nova"/>
                <a:sym typeface="Proxima Nova"/>
              </a:rPr>
              <a:t>Ready-to-use cloud software</a:t>
            </a:r>
            <a:endParaRPr b="1" sz="9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FF00"/>
              </a:buClr>
              <a:buSzPts val="900"/>
              <a:buChar char="✓"/>
            </a:pPr>
            <a:r>
              <a:rPr b="1" lang="en" sz="9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Benefits</a:t>
            </a:r>
            <a:r>
              <a:rPr lang="en" sz="9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: no installation (access + admin via browser); works on any device; reduces complex IT management</a:t>
            </a:r>
            <a:endParaRPr sz="90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A9B7"/>
              </a:buClr>
              <a:buSzPts val="900"/>
              <a:buFont typeface="Proxima Nova"/>
              <a:buChar char="●"/>
            </a:pPr>
            <a:r>
              <a:rPr b="1" lang="en" sz="900">
                <a:solidFill>
                  <a:srgbClr val="00A9B7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Examples</a:t>
            </a:r>
            <a:r>
              <a:rPr lang="en" sz="900">
                <a:solidFill>
                  <a:srgbClr val="00A9B7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" sz="900">
                <a:solidFill>
                  <a:srgbClr val="004C6C"/>
                </a:solidFill>
                <a:latin typeface="Proxima Nova"/>
                <a:ea typeface="Proxima Nova"/>
                <a:cs typeface="Proxima Nova"/>
                <a:sym typeface="Proxima Nova"/>
              </a:rPr>
              <a:t>Google Drive, Microsoft Outlook, Brightspace (VLE-as-a-Service)</a:t>
            </a:r>
            <a:endParaRPr b="1" sz="1100" u="sng">
              <a:solidFill>
                <a:srgbClr val="004C6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3110" y="3359175"/>
            <a:ext cx="507975" cy="50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159300" y="941400"/>
            <a:ext cx="4646100" cy="2188200"/>
          </a:xfrm>
          <a:prstGeom prst="rect">
            <a:avLst/>
          </a:prstGeom>
          <a:noFill/>
          <a:ln cap="flat" cmpd="sng" w="38100">
            <a:solidFill>
              <a:srgbClr val="004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4C6C"/>
                </a:solidFill>
                <a:highlight>
                  <a:srgbClr val="00FFFF"/>
                </a:highlight>
                <a:latin typeface="Poppins"/>
                <a:ea typeface="Poppins"/>
                <a:cs typeface="Poppins"/>
                <a:sym typeface="Poppins"/>
              </a:rPr>
              <a:t>Infrastructure</a:t>
            </a:r>
            <a:r>
              <a:rPr b="1" lang="en" sz="1500">
                <a:solidFill>
                  <a:srgbClr val="004C6C"/>
                </a:solidFill>
                <a:highlight>
                  <a:srgbClr val="00FFFF"/>
                </a:highlight>
                <a:latin typeface="Poppins"/>
                <a:ea typeface="Poppins"/>
                <a:cs typeface="Poppins"/>
                <a:sym typeface="Poppins"/>
              </a:rPr>
              <a:t>-as-a-Service</a:t>
            </a:r>
            <a:r>
              <a:rPr b="1" lang="en" sz="1500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b="1" lang="en" sz="15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b="1" lang="en" sz="15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aaS</a:t>
            </a:r>
            <a:r>
              <a:rPr b="1" lang="en" sz="1500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9B7"/>
              </a:buClr>
              <a:buSzPts val="1000"/>
              <a:buChar char="●"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Raw computing resources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. (Closest to on-prem)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54864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A9B7"/>
              </a:buClr>
              <a:buSzPts val="1000"/>
              <a:buFont typeface="Proxima Nova"/>
              <a:buChar char="○"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Resources pooled via virtual machines (VMs). 1 server = many VMs.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54864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A9B7"/>
              </a:buClr>
              <a:buSzPts val="1000"/>
              <a:buFont typeface="Proxima Nova"/>
              <a:buChar char="○"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Additional resources (storage, networking) configurable + attached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54864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A9B7"/>
              </a:buClr>
              <a:buSzPts val="1000"/>
              <a:buFont typeface="Proxima Nova"/>
              <a:buChar char="○"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Users have direct access: install OS’s (Linux/Mac), DBs, apps, etc.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FF00"/>
              </a:buClr>
              <a:buSzPts val="1000"/>
              <a:buChar char="✓"/>
            </a:pPr>
            <a:r>
              <a:rPr b="1" lang="en" sz="10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Benefits</a:t>
            </a:r>
            <a:r>
              <a:rPr lang="en" sz="10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: lowest cost; more control</a:t>
            </a:r>
            <a:endParaRPr sz="100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A9B7"/>
              </a:buClr>
              <a:buSzPts val="1000"/>
              <a:buFont typeface="Proxima Nova"/>
              <a:buChar char="●"/>
            </a:pPr>
            <a:r>
              <a:rPr b="1" lang="en" sz="1000">
                <a:solidFill>
                  <a:srgbClr val="00A9B7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Examples</a:t>
            </a:r>
            <a:r>
              <a:rPr lang="en" sz="1000">
                <a:solidFill>
                  <a:srgbClr val="00A9B7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" sz="1000">
                <a:solidFill>
                  <a:srgbClr val="004C6C"/>
                </a:solidFill>
                <a:latin typeface="Proxima Nova"/>
                <a:ea typeface="Proxima Nova"/>
                <a:cs typeface="Proxima Nova"/>
                <a:sym typeface="Proxima Nova"/>
              </a:rPr>
              <a:t>remote desktops</a:t>
            </a:r>
            <a:r>
              <a:rPr lang="en" sz="1000">
                <a:solidFill>
                  <a:srgbClr val="004C6C"/>
                </a:solidFill>
                <a:latin typeface="Proxima Nova"/>
                <a:ea typeface="Proxima Nova"/>
                <a:cs typeface="Proxima Nova"/>
                <a:sym typeface="Proxima Nova"/>
              </a:rPr>
              <a:t> for students (labs), </a:t>
            </a:r>
            <a:r>
              <a:rPr lang="en" sz="1000">
                <a:solidFill>
                  <a:srgbClr val="004C6C"/>
                </a:solidFill>
                <a:latin typeface="Proxima Nova"/>
                <a:ea typeface="Proxima Nova"/>
                <a:cs typeface="Proxima Nova"/>
                <a:sym typeface="Proxima Nova"/>
              </a:rPr>
              <a:t>host machines</a:t>
            </a:r>
            <a:r>
              <a:rPr lang="en" sz="1000">
                <a:solidFill>
                  <a:srgbClr val="004C6C"/>
                </a:solidFill>
                <a:latin typeface="Proxima Nova"/>
                <a:ea typeface="Proxima Nova"/>
                <a:cs typeface="Proxima Nova"/>
                <a:sym typeface="Proxima Nova"/>
              </a:rPr>
              <a:t> for legacy university services (academic records, finance, etc.)</a:t>
            </a:r>
            <a:endParaRPr b="1" sz="1200" u="sng">
              <a:solidFill>
                <a:srgbClr val="004C6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4800" y="1045650"/>
            <a:ext cx="458800" cy="4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4941450" y="941400"/>
            <a:ext cx="4059900" cy="1908600"/>
          </a:xfrm>
          <a:prstGeom prst="rect">
            <a:avLst/>
          </a:prstGeom>
          <a:noFill/>
          <a:ln cap="flat" cmpd="sng" w="38100">
            <a:solidFill>
              <a:srgbClr val="004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4C6C"/>
                </a:solidFill>
                <a:highlight>
                  <a:srgbClr val="FF0000"/>
                </a:highlight>
                <a:latin typeface="Poppins"/>
                <a:ea typeface="Poppins"/>
                <a:cs typeface="Poppins"/>
                <a:sym typeface="Poppins"/>
              </a:rPr>
              <a:t>Platform</a:t>
            </a:r>
            <a:r>
              <a:rPr b="1" lang="en" sz="1500">
                <a:solidFill>
                  <a:srgbClr val="004C6C"/>
                </a:solidFill>
                <a:highlight>
                  <a:srgbClr val="FF0000"/>
                </a:highlight>
                <a:latin typeface="Poppins"/>
                <a:ea typeface="Poppins"/>
                <a:cs typeface="Poppins"/>
                <a:sym typeface="Poppins"/>
              </a:rPr>
              <a:t>-as-a-Service</a:t>
            </a:r>
            <a:r>
              <a:rPr b="1" lang="en" sz="1500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b="1" lang="en" sz="1500">
                <a:solidFill>
                  <a:srgbClr val="FF4949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b="1" lang="en" sz="1500">
                <a:solidFill>
                  <a:srgbClr val="FF4949"/>
                </a:solidFill>
                <a:latin typeface="Poppins"/>
                <a:ea typeface="Poppins"/>
                <a:cs typeface="Poppins"/>
                <a:sym typeface="Poppins"/>
              </a:rPr>
              <a:t>aaS</a:t>
            </a:r>
            <a:r>
              <a:rPr b="1" lang="en" sz="1500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9B7"/>
              </a:buClr>
              <a:buSzPts val="1000"/>
              <a:buChar char="●"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Ready-to-use environment to install/develop apps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54864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A9B7"/>
              </a:buClr>
              <a:buSzPts val="1000"/>
              <a:buFont typeface="Proxima Nova"/>
              <a:buChar char="○"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OS, database, middleware, etc. usually provided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36576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FF00"/>
              </a:buClr>
              <a:buSzPts val="1000"/>
              <a:buFont typeface="Proxima Nova"/>
              <a:buChar char="✓"/>
            </a:pPr>
            <a:r>
              <a:rPr b="1" lang="en" sz="10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Benefits</a:t>
            </a:r>
            <a:r>
              <a:rPr lang="en" sz="10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: less setup needed; easier to deploy apps</a:t>
            </a:r>
            <a:endParaRPr sz="100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36576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A9B7"/>
              </a:buClr>
              <a:buSzPts val="1000"/>
              <a:buFont typeface="Proxima Nova"/>
              <a:buChar char="●"/>
            </a:pPr>
            <a:r>
              <a:rPr b="1" lang="en" sz="1000">
                <a:solidFill>
                  <a:srgbClr val="00A9B7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Examples</a:t>
            </a:r>
            <a:r>
              <a:rPr lang="en" sz="1000">
                <a:solidFill>
                  <a:srgbClr val="00A9B7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" sz="1000">
                <a:solidFill>
                  <a:srgbClr val="004C6C"/>
                </a:solidFill>
                <a:latin typeface="Proxima Nova"/>
                <a:ea typeface="Proxima Nova"/>
                <a:cs typeface="Proxima Nova"/>
                <a:sym typeface="Proxima Nova"/>
              </a:rPr>
              <a:t>web server (Apache, Node/Express) to host TU Dublin website; deploy a custom VLE like Moodle; app framework/environments (RoR, Django) for student projects</a:t>
            </a:r>
            <a:endParaRPr sz="1000">
              <a:solidFill>
                <a:srgbClr val="004C6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26450" y="992350"/>
            <a:ext cx="550200" cy="5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235500" y="228600"/>
            <a:ext cx="2951100" cy="1034100"/>
          </a:xfrm>
          <a:prstGeom prst="rect">
            <a:avLst/>
          </a:prstGeom>
          <a:solidFill>
            <a:srgbClr val="004C6C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A9B7"/>
                </a:highlight>
                <a:latin typeface="Poppins"/>
                <a:ea typeface="Poppins"/>
                <a:cs typeface="Poppins"/>
                <a:sym typeface="Poppins"/>
              </a:rPr>
              <a:t>Virtualisation</a:t>
            </a: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&amp;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A9B7"/>
                </a:highlight>
                <a:latin typeface="Poppins"/>
                <a:ea typeface="Poppins"/>
                <a:cs typeface="Poppins"/>
                <a:sym typeface="Poppins"/>
              </a:rPr>
              <a:t>containers</a:t>
            </a:r>
            <a:endParaRPr b="1">
              <a:solidFill>
                <a:srgbClr val="FFFFFF"/>
              </a:solidFill>
              <a:highlight>
                <a:srgbClr val="00A9B7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6900" y="1265175"/>
            <a:ext cx="4780500" cy="3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Virtualisation</a:t>
            </a:r>
            <a:endParaRPr b="1" sz="1900">
              <a:solidFill>
                <a:srgbClr val="004C6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9B7"/>
              </a:buClr>
              <a:buSzPts val="1200"/>
              <a:buChar char="￮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Virtual machine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(VM): an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emulation 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of physical computer </a:t>
            </a:r>
            <a:br>
              <a:rPr lang="en" sz="12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on top of another machine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36576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A9B7"/>
              </a:buClr>
              <a:buSzPts val="1200"/>
              <a:buFont typeface="Proxima Nova"/>
              <a:buChar char="￮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Hypervisor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- native execution allowing multiple isolated environments on top of an OS (e.g. Windows, Linux)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36576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A9B7"/>
              </a:buClr>
              <a:buSzPts val="1200"/>
              <a:buFont typeface="Proxima Nova"/>
              <a:buChar char="￮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IaaS 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gives direct control/installation of full VMs;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PaaS 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and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SaaS 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also run on VMs but this is abstracted away from users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A9B7"/>
                </a:solidFill>
                <a:latin typeface="Proxima Nova"/>
                <a:ea typeface="Proxima Nova"/>
                <a:cs typeface="Proxima Nova"/>
                <a:sym typeface="Proxima Nova"/>
              </a:rPr>
              <a:t>Use cases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64008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A9B7"/>
              </a:buClr>
              <a:buSzPts val="1200"/>
              <a:buFont typeface="Proxima Nova"/>
              <a:buChar char="▹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Cloning images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for distributed computing (i.e. in cloud)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64008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A9B7"/>
              </a:buClr>
              <a:buSzPts val="1200"/>
              <a:buFont typeface="Proxima Nova"/>
              <a:buChar char="▹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Testing multiple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operating systems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64008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A9B7"/>
              </a:buClr>
              <a:buSzPts val="1200"/>
              <a:buFont typeface="Proxima Nova"/>
              <a:buChar char="▹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Special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software development environments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64008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A9B7"/>
              </a:buClr>
              <a:buSzPts val="1200"/>
              <a:buFont typeface="Proxima Nova"/>
              <a:buChar char="▹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Remote desktops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(student labs)</a:t>
            </a:r>
            <a:endParaRPr b="1" sz="1200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250" y="3504366"/>
            <a:ext cx="1185974" cy="6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4708600" y="1112775"/>
            <a:ext cx="4222800" cy="2162700"/>
          </a:xfrm>
          <a:prstGeom prst="rect">
            <a:avLst/>
          </a:prstGeom>
          <a:noFill/>
          <a:ln cap="flat" cmpd="sng" w="38100">
            <a:solidFill>
              <a:srgbClr val="00A9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A9B7"/>
                </a:solidFill>
                <a:latin typeface="Poppins"/>
                <a:ea typeface="Poppins"/>
                <a:cs typeface="Poppins"/>
                <a:sym typeface="Poppins"/>
              </a:rPr>
              <a:t>Docker</a:t>
            </a:r>
            <a:endParaRPr b="1" sz="1700">
              <a:solidFill>
                <a:srgbClr val="00A9B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9B7"/>
              </a:buClr>
              <a:buSzPts val="1200"/>
              <a:buChar char="￮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Slimline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efficient type of virtualisation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36576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A9B7"/>
              </a:buClr>
              <a:buSzPts val="1200"/>
              <a:buFont typeface="Proxima Nova"/>
              <a:buChar char="￮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Shares kernel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with physical machine or underlying layer while maintaining isolation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36576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A9B7"/>
              </a:buClr>
              <a:buSzPts val="1200"/>
              <a:buFont typeface="Proxima Nova"/>
              <a:buChar char="￮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Greatly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reduced overhead 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(memory, etc.)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36576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A9B7"/>
              </a:buClr>
              <a:buSzPts val="1200"/>
              <a:buFont typeface="Proxima Nova"/>
              <a:buChar char="￮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Easy to create "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images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" of software and its environment; simplifies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version control &amp; updates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5775" y="1159725"/>
            <a:ext cx="793851" cy="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4708600" y="3469402"/>
            <a:ext cx="4222800" cy="1422900"/>
          </a:xfrm>
          <a:prstGeom prst="rect">
            <a:avLst/>
          </a:prstGeom>
          <a:solidFill>
            <a:srgbClr val="004C6C">
              <a:alpha val="10610"/>
            </a:srgbClr>
          </a:solidFill>
          <a:ln cap="flat" cmpd="sng" w="38100">
            <a:solidFill>
              <a:srgbClr val="004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Kubernetes</a:t>
            </a:r>
            <a:endParaRPr b="1" sz="1700">
              <a:solidFill>
                <a:srgbClr val="004C6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9B7"/>
              </a:buClr>
              <a:buSzPts val="1200"/>
              <a:buChar char="￮"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Container-orchestration system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36576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A9B7"/>
              </a:buClr>
              <a:buSzPts val="1200"/>
              <a:buFont typeface="Proxima Nova"/>
              <a:buChar char="￮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Automates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app deployment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scaling 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and </a:t>
            </a: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management</a:t>
            </a:r>
            <a:endParaRPr b="1" sz="1200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4708600" y="3189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Containers</a:t>
            </a:r>
            <a:endParaRPr sz="800">
              <a:solidFill>
                <a:srgbClr val="999999"/>
              </a:solidFill>
            </a:endParaRPr>
          </a:p>
        </p:txBody>
      </p:sp>
      <p:cxnSp>
        <p:nvCxnSpPr>
          <p:cNvPr id="142" name="Google Shape;142;p19"/>
          <p:cNvCxnSpPr/>
          <p:nvPr/>
        </p:nvCxnSpPr>
        <p:spPr>
          <a:xfrm>
            <a:off x="5154900" y="637550"/>
            <a:ext cx="0" cy="39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5115250" y="3267425"/>
            <a:ext cx="0" cy="1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" name="Google Shape;14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630" y="1341450"/>
            <a:ext cx="542875" cy="5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235500" y="228600"/>
            <a:ext cx="4336500" cy="953100"/>
          </a:xfrm>
          <a:prstGeom prst="rect">
            <a:avLst/>
          </a:prstGeom>
          <a:solidFill>
            <a:srgbClr val="004C6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320">
                <a:solidFill>
                  <a:srgbClr val="FFFFFF"/>
                </a:solidFill>
                <a:highlight>
                  <a:srgbClr val="00A9B7"/>
                </a:highlight>
                <a:latin typeface="Poppins"/>
                <a:ea typeface="Poppins"/>
                <a:cs typeface="Poppins"/>
                <a:sym typeface="Poppins"/>
              </a:rPr>
              <a:t>Service-oriented </a:t>
            </a:r>
            <a:r>
              <a:rPr b="1" lang="en" sz="23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architectural model (SOA)</a:t>
            </a:r>
            <a:endParaRPr b="1" sz="232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275150" y="2305675"/>
            <a:ext cx="4503300" cy="2383200"/>
          </a:xfrm>
          <a:prstGeom prst="rect">
            <a:avLst/>
          </a:prstGeom>
          <a:noFill/>
          <a:ln cap="flat" cmpd="sng" w="38100">
            <a:solidFill>
              <a:srgbClr val="004C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Properties of “services” in SOA</a:t>
            </a:r>
            <a:endParaRPr b="1" sz="1700">
              <a:solidFill>
                <a:srgbClr val="004C6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A9B7"/>
              </a:buClr>
              <a:buSzPts val="1200"/>
              <a:buAutoNum type="arabicPeriod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Logically represents a business activity with specified outcome. (E.g. Student records API)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A9B7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Self-contained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A9B7"/>
              </a:buClr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Black box for consumers (inner workings not exposed)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A9B7"/>
              </a:buClr>
              <a:buSzPts val="1200"/>
              <a:buFont typeface="Proxima Nova"/>
              <a:buAutoNum type="arabicPeriod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May consist of underlying services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b="1" sz="1200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185500" y="1419575"/>
            <a:ext cx="51312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4C6C"/>
                </a:solidFill>
                <a:latin typeface="Poppins"/>
                <a:ea typeface="Poppins"/>
                <a:cs typeface="Poppins"/>
                <a:sym typeface="Poppins"/>
              </a:rPr>
              <a:t>Applicable to TU Dublin cloud services</a:t>
            </a:r>
            <a:endParaRPr b="1" sz="1800">
              <a:solidFill>
                <a:srgbClr val="004C6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A9B7"/>
              </a:buClr>
              <a:buSzPts val="1200"/>
              <a:buChar char="￮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Using RESTful architecture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/>
        </p:nvSpPr>
        <p:spPr>
          <a:xfrm>
            <a:off x="5051825" y="2257775"/>
            <a:ext cx="36462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A9B7"/>
                </a:solidFill>
                <a:latin typeface="Poppins"/>
                <a:ea typeface="Poppins"/>
                <a:cs typeface="Poppins"/>
                <a:sym typeface="Poppins"/>
              </a:rPr>
              <a:t>What are the benefits of SOA?</a:t>
            </a:r>
            <a:endParaRPr b="1">
              <a:solidFill>
                <a:srgbClr val="00A9B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Allows university systems to be better integrated, 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easier</a:t>
            </a: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 to modify/upgrade, and cheaper to maintain.</a:t>
            </a:r>
            <a:br>
              <a:rPr lang="en" sz="1300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3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On-prem SOA architecture can be integrated with cloud services via a </a:t>
            </a:r>
            <a:r>
              <a:rPr b="1" lang="en" sz="1300">
                <a:solidFill>
                  <a:srgbClr val="004C6C"/>
                </a:solidFill>
                <a:latin typeface="Proxima Nova"/>
                <a:ea typeface="Proxima Nova"/>
                <a:cs typeface="Proxima Nova"/>
                <a:sym typeface="Proxima Nova"/>
              </a:rPr>
              <a:t>Hybrid Model.</a:t>
            </a:r>
            <a:br>
              <a:rPr lang="en"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710" y="2441575"/>
            <a:ext cx="503275" cy="5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5051825" y="4134775"/>
            <a:ext cx="3695400" cy="554100"/>
          </a:xfrm>
          <a:prstGeom prst="rect">
            <a:avLst/>
          </a:prstGeom>
          <a:solidFill>
            <a:srgbClr val="00A9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Microservices</a:t>
            </a: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 alternative model more closely aligned to cloud computing and distributed services</a:t>
            </a:r>
            <a:endParaRPr sz="1000"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100" y="404825"/>
            <a:ext cx="2684525" cy="15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7769450" y="1483775"/>
            <a:ext cx="75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</a:rPr>
              <a:t>Source: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XenonStack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 b="38957" l="13845" r="22322" t="38955"/>
          <a:stretch/>
        </p:blipFill>
        <p:spPr>
          <a:xfrm>
            <a:off x="7657350" y="971400"/>
            <a:ext cx="1374075" cy="3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985" y="881075"/>
            <a:ext cx="101926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>
            <p:ph type="title"/>
          </p:nvPr>
        </p:nvSpPr>
        <p:spPr>
          <a:xfrm>
            <a:off x="235500" y="228600"/>
            <a:ext cx="3494700" cy="582600"/>
          </a:xfrm>
          <a:prstGeom prst="rect">
            <a:avLst/>
          </a:prstGeom>
          <a:solidFill>
            <a:srgbClr val="004C6C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00A9B7"/>
                </a:highlight>
                <a:latin typeface="Poppins"/>
                <a:ea typeface="Poppins"/>
                <a:cs typeface="Poppins"/>
                <a:sym typeface="Poppins"/>
              </a:rPr>
              <a:t>Vendor</a:t>
            </a: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comparison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2679" y="952304"/>
            <a:ext cx="860454" cy="43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7583" y="971392"/>
            <a:ext cx="682627" cy="39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4025" y="971400"/>
            <a:ext cx="560088" cy="3920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7" name="Google Shape;167;p21"/>
          <p:cNvGraphicFramePr/>
          <p:nvPr/>
        </p:nvGraphicFramePr>
        <p:xfrm>
          <a:off x="0" y="9522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{89D4F7E3-1901-4DF9-9DA0-D7A712F7FC18}</a:tableStyleId>
              </a:tblPr>
              <a:tblGrid>
                <a:gridCol w="817725"/>
                <a:gridCol w="1698100"/>
                <a:gridCol w="1662925"/>
                <a:gridCol w="1942600"/>
                <a:gridCol w="1490200"/>
                <a:gridCol w="1532450"/>
              </a:tblGrid>
              <a:tr h="4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004C6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VENDOR</a:t>
                      </a:r>
                      <a:endParaRPr b="1" sz="800">
                        <a:solidFill>
                          <a:srgbClr val="004C6C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004C6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SERVICE MODELS</a:t>
                      </a:r>
                      <a:endParaRPr b="1" sz="800">
                        <a:solidFill>
                          <a:srgbClr val="004C6C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A9B7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IaaS + PaaS + SaaS</a:t>
                      </a:r>
                      <a:endParaRPr b="1" sz="1100">
                        <a:solidFill>
                          <a:srgbClr val="00A9B7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A9B7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IaaS + PaaS</a:t>
                      </a:r>
                      <a:endParaRPr b="1" sz="1100">
                        <a:solidFill>
                          <a:srgbClr val="00A9B7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A9B7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IaaS + PaaS + SaaS</a:t>
                      </a:r>
                      <a:endParaRPr b="1" sz="1100">
                        <a:solidFill>
                          <a:srgbClr val="00A9B7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A9B7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PaaS, SaaS</a:t>
                      </a:r>
                      <a:endParaRPr b="1" sz="1100">
                        <a:solidFill>
                          <a:srgbClr val="00A9B7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A9B7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IaaS + PaaS</a:t>
                      </a:r>
                      <a:endParaRPr b="1" sz="1100">
                        <a:solidFill>
                          <a:srgbClr val="00A9B7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004C6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USP, DETAILS</a:t>
                      </a:r>
                      <a:endParaRPr b="1" sz="800">
                        <a:solidFill>
                          <a:srgbClr val="004C6C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Largest industry cloud provider</a:t>
                      </a: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 (Revenue greater than AWS + Google combined).</a:t>
                      </a:r>
                      <a:b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b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SaaS includes Office 365, Outlook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Lowest* costs</a:t>
                      </a: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 But potentially higher operations staffing required (maintenance &amp; configuration)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Innovator; newest technology</a:t>
                      </a:r>
                      <a:endParaRPr b="1"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Superior SaaS (Google Docs, Gmail)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Business-oriented </a:t>
                      </a: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(ERP, CRM, etc.) and fewer options. Industry-leader in some services (HR, Finance, etc.).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Lowest costs </a:t>
                      </a: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(*even lower than AWS on some services)</a:t>
                      </a:r>
                      <a:b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b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PaaS offering is very recent; not as mature as AWS/Azure.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rgbClr val="004C6C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Wide range of IaaS/PaaS services</a:t>
                      </a:r>
                      <a:b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b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Existing TU Dublin usage/integrations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Widest range of IaaS/PaaS services. </a:t>
                      </a:r>
                      <a:r>
                        <a:rPr lang="en" sz="1100" u="sng">
                          <a:solidFill>
                            <a:srgbClr val="1155CC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Largest number of LMS-hosting partners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Specialises in big data, AI, APIs (Google Maps). 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But many PaaS services not necessarily relevant to TU Dublin.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But some services (PaaS, e.g. Heroku) at higher cost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Support for </a:t>
                      </a:r>
                      <a:r>
                        <a:rPr lang="en" sz="1100" u="sng">
                          <a:solidFill>
                            <a:srgbClr val="0000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some VLEs</a:t>
                      </a:r>
                      <a:endParaRPr sz="1100">
                        <a:solidFill>
                          <a:srgbClr val="0000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004C6C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LOCATION</a:t>
                      </a:r>
                      <a:endParaRPr b="1" sz="800">
                        <a:solidFill>
                          <a:srgbClr val="004C6C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>
                        <a:alpha val="206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Nearest data centre is </a:t>
                      </a:r>
                      <a:r>
                        <a:rPr b="1"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~7km from Grangegorman</a:t>
                      </a:r>
                      <a:endParaRPr b="1"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Grangegorman is </a:t>
                      </a:r>
                      <a:r>
                        <a:rPr b="1"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~7km from EU-WEST-</a:t>
                      </a: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1; AWS’s oldest EU data centre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Nearest data centre: 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11km from Grangegorman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 Claims it is 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sustainability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industry leader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(i.e. 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energy efficiency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).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 Irish data centre. </a:t>
                      </a: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Nearest data centre is non-EU (London)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 Irish data centre. </a:t>
                      </a:r>
                      <a:r>
                        <a:rPr lang="en" sz="11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Nearest data centre is non-EU (London)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9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